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63" r:id="rId9"/>
    <p:sldId id="272" r:id="rId10"/>
    <p:sldId id="284" r:id="rId11"/>
    <p:sldId id="273" r:id="rId12"/>
    <p:sldId id="283" r:id="rId13"/>
    <p:sldId id="261" r:id="rId14"/>
    <p:sldId id="262" r:id="rId15"/>
    <p:sldId id="264" r:id="rId16"/>
    <p:sldId id="265" r:id="rId17"/>
    <p:sldId id="266" r:id="rId18"/>
    <p:sldId id="267" r:id="rId19"/>
    <p:sldId id="285" r:id="rId20"/>
    <p:sldId id="268" r:id="rId21"/>
    <p:sldId id="269" r:id="rId22"/>
    <p:sldId id="270" r:id="rId23"/>
    <p:sldId id="271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99FF"/>
    <a:srgbClr val="FF6600"/>
    <a:srgbClr val="66CC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0C3B-7AB5-43E8-A17E-7B29CF71B4DC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7FF0B-60AF-4525-9822-8CFADDD46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https://www.image-net.org/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1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Objects and relation ship in a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14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Objects and relation ship in a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out objects in a image </a:t>
            </a:r>
          </a:p>
          <a:p>
            <a:r>
              <a:rPr lang="en-US" dirty="0"/>
              <a:t>Replace other objects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RNN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77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RNN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5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RNN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7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RNN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86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https://blog.paperspace.com/music-generation-with-lstms/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https://blog.paperspace.com/music-generation-with-lstms/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https://www.youtube.com/watch?v=cNxadbrN_aI&amp;t=66s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3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https://www.superannotate.com/blog/object-detection-with-deep-learning</a:t>
            </a:r>
          </a:p>
          <a:p>
            <a:r>
              <a:rPr lang="en-US" dirty="0"/>
              <a:t>Localizing and classifying a image </a:t>
            </a:r>
          </a:p>
          <a:p>
            <a:r>
              <a:rPr lang="en-US" dirty="0"/>
              <a:t>Bounding box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7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; generative </a:t>
            </a:r>
            <a:r>
              <a:rPr lang="en-US" dirty="0" err="1"/>
              <a:t>artifictial</a:t>
            </a:r>
            <a:r>
              <a:rPr lang="en-US" dirty="0"/>
              <a:t> network </a:t>
            </a:r>
          </a:p>
          <a:p>
            <a:r>
              <a:rPr lang="en-US" dirty="0"/>
              <a:t>Normal distribution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6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https://junyanz.github.io/CycleGAN/</a:t>
            </a:r>
          </a:p>
          <a:p>
            <a:r>
              <a:rPr lang="en-US" dirty="0"/>
              <a:t>Unpaired image translation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9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https://junyanz.github.io/CycleGAN/</a:t>
            </a:r>
          </a:p>
          <a:p>
            <a:r>
              <a:rPr lang="en-US" dirty="0"/>
              <a:t>Unpaired image translation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1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https://junyanz.github.io/CycleGAN/</a:t>
            </a:r>
          </a:p>
          <a:p>
            <a:r>
              <a:rPr lang="en-US" dirty="0"/>
              <a:t>https://www.tensorflow.org/tutorials/generative/cyclegan</a:t>
            </a:r>
          </a:p>
          <a:p>
            <a:r>
              <a:rPr lang="en-US" dirty="0"/>
              <a:t>Unpaired image translation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7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9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7FF0B-60AF-4525-9822-8CFADDD46C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8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BF4F-B3DB-4ADF-B42E-0D4B5206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115C7-30E5-48D0-BA78-450AD4532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955C-FE44-4D43-A0EF-60F0E0E2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6A0DC-BCDC-4FF9-8AC7-AD94B523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8D486-3912-4F9A-B429-599EED38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8587-3D4D-400D-B8D7-389E531D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11C0-1CC9-4BAF-82A7-2E8472520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CF74-B060-4C4A-A557-4BBD8A1E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2E337-ABE8-459D-A0EE-6464B01F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B298-DFA7-4DD3-B274-58BA8429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DCF69-F658-4992-8A2D-8A0F7692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BCC84-9181-48C5-BA1F-663EF0115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C783C-276F-4218-B4A0-C866BD87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6A56E-633D-4160-A388-80C039C6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A8AD-112E-4B4E-823C-58CC8C8A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B074-55EE-4947-BFF2-E661AC53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AB72-4925-4CDA-9A02-A57A1A39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4D13-2B53-4532-B6C4-BF086E17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D7C4E-5BC9-4130-8BFA-692238CE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80B6B-7E4A-40D5-B8E7-B47B6746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2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9357-B045-42D3-8FCB-1302590C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CF9A0-3F41-4627-815C-65962F7F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F0CC1-89F4-4527-8571-D0F7867C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9ECB-DBAA-4704-A3C0-83867AB2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460F-31E7-4DF3-AC0B-92C601A1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4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8629-C912-43BF-81E4-944CAFD7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29A00-D36F-4F83-877A-E17C8F0F5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6BFA7-9017-439C-AFBC-83F0E26E2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AD38B-71F2-4ACC-81BC-889E308C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F548-CBC5-4563-AD8C-5B31C22C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8747C-CB6B-4AD0-925E-7979D77D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7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67FA-6DD7-4EB1-BCE3-AA25BD5B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7B7DB-FAE9-4907-B461-234B6D82B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73F43-6102-4D06-BA1B-AD1DF058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58AED-87E8-4A4F-BF18-5E5C0F87D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19E18-5D45-431E-91CD-292E0DFB1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94E19-4E4B-4D45-982E-51DA2ECC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9D6E43-62C2-4131-840F-2F74EFC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A36DC-3165-4F08-BFF8-A0926082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1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6311-85E6-4A31-AA64-584F4C4F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92A7C-3528-4E22-9339-2AC55EDB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6A93D-238A-45C2-AD36-3015EA07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2475C-6444-432E-8E3C-53FF3CD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7AB27-B80C-4282-8653-E9BDE5A9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414C3-A6CE-4AB6-AE3F-59454312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7D8A3-28C7-460D-99B1-321072D5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0F31-FAC3-489B-B070-934B0846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AB68-EC3A-4832-946C-60EDA0C6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C5975-92DF-4953-BEE6-98665D33C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4C583-7243-43F0-BC40-BFAABDBE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5A87D-4BA7-456E-80FB-558AD0D1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D8BAF-BBB8-4361-80E8-50DA0C0B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9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0A25-45B9-4798-8544-F7D20910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41E54-8BF6-4B00-BB22-26361A019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92C7A-FC7D-43EB-A239-FCEAFB1E3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DC817-02AA-4405-A205-6D77EF7E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C0B0A-E019-4415-BA75-FA36D6D0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24669-04E0-44D2-B89B-693478BE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B88B4-6172-478D-82E5-8A3279B7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78095-9AA0-4FC0-8C88-23CE34E2C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0ABD-365D-44DE-B8D3-175015295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1778-5453-4983-9AEA-7E127B06EC4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62DBC-5842-479D-AD0D-29A1A9C10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D3A62-D593-4D3D-B2CB-E90A6D207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0BE11-CA50-4294-8A05-F5C24FB84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vxx-GGlTg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FFA70AE-F895-4D69-BC57-B750D2AA5F8D}"/>
              </a:ext>
            </a:extLst>
          </p:cNvPr>
          <p:cNvSpPr/>
          <p:nvPr/>
        </p:nvSpPr>
        <p:spPr>
          <a:xfrm>
            <a:off x="885279" y="1351215"/>
            <a:ext cx="390222" cy="372749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824BB8-E771-4098-94C3-06D8260F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solidFill>
            <a:srgbClr val="FFCC00"/>
          </a:solidFill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E18D795-E1A9-4F7D-8458-E6C6DC0DCA03}"/>
              </a:ext>
            </a:extLst>
          </p:cNvPr>
          <p:cNvSpPr/>
          <p:nvPr/>
        </p:nvSpPr>
        <p:spPr>
          <a:xfrm>
            <a:off x="1061243" y="497820"/>
            <a:ext cx="214258" cy="20466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713825-0067-4D0E-B3F7-75C4795581C3}"/>
              </a:ext>
            </a:extLst>
          </p:cNvPr>
          <p:cNvGrpSpPr/>
          <p:nvPr/>
        </p:nvGrpSpPr>
        <p:grpSpPr>
          <a:xfrm>
            <a:off x="885279" y="1835594"/>
            <a:ext cx="390222" cy="372749"/>
            <a:chOff x="885279" y="1835594"/>
            <a:chExt cx="390222" cy="3727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147883-BC46-4691-BA01-BDFE976E06EE}"/>
                </a:ext>
              </a:extLst>
            </p:cNvPr>
            <p:cNvSpPr/>
            <p:nvPr/>
          </p:nvSpPr>
          <p:spPr>
            <a:xfrm>
              <a:off x="885279" y="1835594"/>
              <a:ext cx="390222" cy="37274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CF7004-AF51-434C-A503-A4C03842EE42}"/>
                </a:ext>
              </a:extLst>
            </p:cNvPr>
            <p:cNvSpPr/>
            <p:nvPr/>
          </p:nvSpPr>
          <p:spPr>
            <a:xfrm>
              <a:off x="933800" y="1881942"/>
              <a:ext cx="293179" cy="2800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4409082-6E8D-476B-90D8-6B8345B0E773}"/>
              </a:ext>
            </a:extLst>
          </p:cNvPr>
          <p:cNvSpPr/>
          <p:nvPr/>
        </p:nvSpPr>
        <p:spPr>
          <a:xfrm>
            <a:off x="1382158" y="497820"/>
            <a:ext cx="206196" cy="171756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0AEA5E-F7DC-460D-9021-9BAA6C8C523B}"/>
              </a:ext>
            </a:extLst>
          </p:cNvPr>
          <p:cNvGrpSpPr/>
          <p:nvPr/>
        </p:nvGrpSpPr>
        <p:grpSpPr>
          <a:xfrm>
            <a:off x="885278" y="2319973"/>
            <a:ext cx="390222" cy="372749"/>
            <a:chOff x="2170500" y="3291646"/>
            <a:chExt cx="390222" cy="3727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17CC95-E877-498A-81C5-DB0E678DD740}"/>
                </a:ext>
              </a:extLst>
            </p:cNvPr>
            <p:cNvSpPr/>
            <p:nvPr/>
          </p:nvSpPr>
          <p:spPr>
            <a:xfrm>
              <a:off x="2170500" y="3291646"/>
              <a:ext cx="390222" cy="37274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CD2FC70-BD42-406F-A684-B040000D2B06}"/>
                </a:ext>
              </a:extLst>
            </p:cNvPr>
            <p:cNvSpPr/>
            <p:nvPr/>
          </p:nvSpPr>
          <p:spPr>
            <a:xfrm>
              <a:off x="2219009" y="3336584"/>
              <a:ext cx="286825" cy="219775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4397FC7-CABC-4610-921A-C52F3379DAC6}"/>
              </a:ext>
            </a:extLst>
          </p:cNvPr>
          <p:cNvSpPr/>
          <p:nvPr/>
        </p:nvSpPr>
        <p:spPr>
          <a:xfrm>
            <a:off x="885278" y="2804352"/>
            <a:ext cx="390222" cy="372749"/>
          </a:xfrm>
          <a:prstGeom prst="ellipse">
            <a:avLst/>
          </a:prstGeom>
          <a:solidFill>
            <a:srgbClr val="66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019A8B-83D4-4EB1-9EB9-9CF387F75B5C}"/>
              </a:ext>
            </a:extLst>
          </p:cNvPr>
          <p:cNvGrpSpPr/>
          <p:nvPr/>
        </p:nvGrpSpPr>
        <p:grpSpPr>
          <a:xfrm>
            <a:off x="882088" y="3288731"/>
            <a:ext cx="390222" cy="372749"/>
            <a:chOff x="885279" y="1835594"/>
            <a:chExt cx="390222" cy="372749"/>
          </a:xfrm>
          <a:solidFill>
            <a:srgbClr val="66CC00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B923B8-A395-42C4-BF3D-D68CF1952508}"/>
                </a:ext>
              </a:extLst>
            </p:cNvPr>
            <p:cNvSpPr/>
            <p:nvPr/>
          </p:nvSpPr>
          <p:spPr>
            <a:xfrm>
              <a:off x="885279" y="1835594"/>
              <a:ext cx="390222" cy="372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2AF1BC-8190-4E79-9749-4245B91ED918}"/>
                </a:ext>
              </a:extLst>
            </p:cNvPr>
            <p:cNvSpPr/>
            <p:nvPr/>
          </p:nvSpPr>
          <p:spPr>
            <a:xfrm>
              <a:off x="933800" y="1881942"/>
              <a:ext cx="293179" cy="28005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82550F-C0E9-43CE-874D-6F167FAF90D5}"/>
              </a:ext>
            </a:extLst>
          </p:cNvPr>
          <p:cNvGrpSpPr/>
          <p:nvPr/>
        </p:nvGrpSpPr>
        <p:grpSpPr>
          <a:xfrm>
            <a:off x="882087" y="3776704"/>
            <a:ext cx="390222" cy="372749"/>
            <a:chOff x="2170500" y="3291646"/>
            <a:chExt cx="390222" cy="372749"/>
          </a:xfrm>
          <a:solidFill>
            <a:srgbClr val="66CC00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33CB60-6177-4E44-ACFC-B5F59975B07D}"/>
                </a:ext>
              </a:extLst>
            </p:cNvPr>
            <p:cNvSpPr/>
            <p:nvPr/>
          </p:nvSpPr>
          <p:spPr>
            <a:xfrm>
              <a:off x="2170500" y="3291646"/>
              <a:ext cx="390222" cy="372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0C626B6-1645-4A3D-BC3F-FE01EAED8615}"/>
                </a:ext>
              </a:extLst>
            </p:cNvPr>
            <p:cNvSpPr/>
            <p:nvPr/>
          </p:nvSpPr>
          <p:spPr>
            <a:xfrm>
              <a:off x="2219009" y="3336584"/>
              <a:ext cx="286825" cy="219775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F3DFC35E-4FD3-47A5-8C3B-92F7F29BC0F5}"/>
              </a:ext>
            </a:extLst>
          </p:cNvPr>
          <p:cNvSpPr/>
          <p:nvPr/>
        </p:nvSpPr>
        <p:spPr>
          <a:xfrm>
            <a:off x="878897" y="4264677"/>
            <a:ext cx="390222" cy="372749"/>
          </a:xfrm>
          <a:prstGeom prst="ellipse">
            <a:avLst/>
          </a:prstGeom>
          <a:solidFill>
            <a:srgbClr val="66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FCB28-3275-44AB-9C81-2FDD1768146E}"/>
              </a:ext>
            </a:extLst>
          </p:cNvPr>
          <p:cNvSpPr/>
          <p:nvPr/>
        </p:nvSpPr>
        <p:spPr>
          <a:xfrm>
            <a:off x="977065" y="4371652"/>
            <a:ext cx="200254" cy="1619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DBD9EF-DAD2-4F03-B6A1-BF5567723F75}"/>
              </a:ext>
            </a:extLst>
          </p:cNvPr>
          <p:cNvSpPr/>
          <p:nvPr/>
        </p:nvSpPr>
        <p:spPr>
          <a:xfrm>
            <a:off x="1695011" y="497820"/>
            <a:ext cx="200254" cy="1605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3352D2-2B11-4566-8FBE-2B6FA9143E88}"/>
              </a:ext>
            </a:extLst>
          </p:cNvPr>
          <p:cNvSpPr/>
          <p:nvPr/>
        </p:nvSpPr>
        <p:spPr>
          <a:xfrm>
            <a:off x="4863152" y="1359446"/>
            <a:ext cx="390222" cy="372749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AC1BCA-4AAA-4BE6-B926-85929FC92BF7}"/>
              </a:ext>
            </a:extLst>
          </p:cNvPr>
          <p:cNvGrpSpPr/>
          <p:nvPr/>
        </p:nvGrpSpPr>
        <p:grpSpPr>
          <a:xfrm>
            <a:off x="4886474" y="1797476"/>
            <a:ext cx="390222" cy="372749"/>
            <a:chOff x="1600027" y="1789245"/>
            <a:chExt cx="390222" cy="37274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0DD16E-457E-461B-8F00-82FFABE14144}"/>
                </a:ext>
              </a:extLst>
            </p:cNvPr>
            <p:cNvSpPr/>
            <p:nvPr/>
          </p:nvSpPr>
          <p:spPr>
            <a:xfrm>
              <a:off x="1600027" y="1789245"/>
              <a:ext cx="390222" cy="372749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AFF067F-5911-4919-B497-A0A69E31D9D1}"/>
                </a:ext>
              </a:extLst>
            </p:cNvPr>
            <p:cNvSpPr/>
            <p:nvPr/>
          </p:nvSpPr>
          <p:spPr>
            <a:xfrm>
              <a:off x="1677296" y="1863054"/>
              <a:ext cx="235684" cy="2251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C8E12C6-4B5D-488A-BA93-4F6F043C8CBC}"/>
              </a:ext>
            </a:extLst>
          </p:cNvPr>
          <p:cNvSpPr/>
          <p:nvPr/>
        </p:nvSpPr>
        <p:spPr>
          <a:xfrm>
            <a:off x="4886474" y="2328203"/>
            <a:ext cx="390222" cy="372749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F8B9F-C0E6-4402-B130-18B1687BC409}"/>
              </a:ext>
            </a:extLst>
          </p:cNvPr>
          <p:cNvGrpSpPr/>
          <p:nvPr/>
        </p:nvGrpSpPr>
        <p:grpSpPr>
          <a:xfrm>
            <a:off x="4886474" y="2801659"/>
            <a:ext cx="390222" cy="372749"/>
            <a:chOff x="1600027" y="1789245"/>
            <a:chExt cx="390222" cy="372749"/>
          </a:xfrm>
          <a:solidFill>
            <a:srgbClr val="0099FF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BD64CF-1019-4C28-AD0B-34D77AC45CE3}"/>
                </a:ext>
              </a:extLst>
            </p:cNvPr>
            <p:cNvSpPr/>
            <p:nvPr/>
          </p:nvSpPr>
          <p:spPr>
            <a:xfrm>
              <a:off x="1600027" y="1789245"/>
              <a:ext cx="390222" cy="372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2EF55D-3E1F-4BED-AE9C-2333BC7D35FC}"/>
                </a:ext>
              </a:extLst>
            </p:cNvPr>
            <p:cNvSpPr/>
            <p:nvPr/>
          </p:nvSpPr>
          <p:spPr>
            <a:xfrm>
              <a:off x="1677296" y="1863054"/>
              <a:ext cx="235684" cy="22513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C665F2-5604-431E-87A6-A8DB4C5683F3}"/>
              </a:ext>
            </a:extLst>
          </p:cNvPr>
          <p:cNvGrpSpPr/>
          <p:nvPr/>
        </p:nvGrpSpPr>
        <p:grpSpPr>
          <a:xfrm>
            <a:off x="4874801" y="3296962"/>
            <a:ext cx="390222" cy="372749"/>
            <a:chOff x="2170500" y="3291646"/>
            <a:chExt cx="390222" cy="372749"/>
          </a:xfrm>
          <a:solidFill>
            <a:srgbClr val="0099FF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12655F-E902-463C-92B7-479D25218F38}"/>
                </a:ext>
              </a:extLst>
            </p:cNvPr>
            <p:cNvSpPr/>
            <p:nvPr/>
          </p:nvSpPr>
          <p:spPr>
            <a:xfrm>
              <a:off x="2170500" y="3291646"/>
              <a:ext cx="390222" cy="372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D529EA0-1A2A-4759-A29D-691D2D20128F}"/>
                </a:ext>
              </a:extLst>
            </p:cNvPr>
            <p:cNvSpPr/>
            <p:nvPr/>
          </p:nvSpPr>
          <p:spPr>
            <a:xfrm>
              <a:off x="2219009" y="3336584"/>
              <a:ext cx="286825" cy="219775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7B0AC5B4-01A5-43CA-B553-31204F51F6A1}"/>
              </a:ext>
            </a:extLst>
          </p:cNvPr>
          <p:cNvSpPr/>
          <p:nvPr/>
        </p:nvSpPr>
        <p:spPr>
          <a:xfrm>
            <a:off x="4871611" y="3793141"/>
            <a:ext cx="390222" cy="372749"/>
          </a:xfrm>
          <a:prstGeom prst="ellips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8AD37E-0972-48E1-BE06-542100029AA0}"/>
              </a:ext>
            </a:extLst>
          </p:cNvPr>
          <p:cNvGrpSpPr/>
          <p:nvPr/>
        </p:nvGrpSpPr>
        <p:grpSpPr>
          <a:xfrm>
            <a:off x="4871611" y="4292616"/>
            <a:ext cx="390222" cy="372749"/>
            <a:chOff x="1600027" y="1789245"/>
            <a:chExt cx="390222" cy="372749"/>
          </a:xfrm>
          <a:solidFill>
            <a:srgbClr val="FF99FF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241226-A16F-4CDF-A87A-C522E6DBCD01}"/>
                </a:ext>
              </a:extLst>
            </p:cNvPr>
            <p:cNvSpPr/>
            <p:nvPr/>
          </p:nvSpPr>
          <p:spPr>
            <a:xfrm>
              <a:off x="1600027" y="1789245"/>
              <a:ext cx="390222" cy="372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38D1D94-4FA1-4EC4-B66D-3B4AA8964415}"/>
                </a:ext>
              </a:extLst>
            </p:cNvPr>
            <p:cNvSpPr/>
            <p:nvPr/>
          </p:nvSpPr>
          <p:spPr>
            <a:xfrm>
              <a:off x="1677296" y="1863054"/>
              <a:ext cx="235684" cy="22513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398D22-4E79-47E9-A895-A8863081AFFD}"/>
              </a:ext>
            </a:extLst>
          </p:cNvPr>
          <p:cNvSpPr txBox="1"/>
          <p:nvPr/>
        </p:nvSpPr>
        <p:spPr>
          <a:xfrm>
            <a:off x="5560652" y="1351215"/>
            <a:ext cx="140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Cell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5337D-BC5B-4A70-90C6-0766723039E4}"/>
              </a:ext>
            </a:extLst>
          </p:cNvPr>
          <p:cNvSpPr txBox="1"/>
          <p:nvPr/>
        </p:nvSpPr>
        <p:spPr>
          <a:xfrm>
            <a:off x="5546088" y="1841449"/>
            <a:ext cx="252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 Input Output Cell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9B2E0-0C70-40BE-8E33-E1AB0B1C8808}"/>
              </a:ext>
            </a:extLst>
          </p:cNvPr>
          <p:cNvSpPr txBox="1"/>
          <p:nvPr/>
        </p:nvSpPr>
        <p:spPr>
          <a:xfrm>
            <a:off x="5546087" y="2331620"/>
            <a:ext cx="202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Recurrent Cell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47D86-8DD9-4675-828B-1BD2B80A08EE}"/>
              </a:ext>
            </a:extLst>
          </p:cNvPr>
          <p:cNvSpPr txBox="1"/>
          <p:nvPr/>
        </p:nvSpPr>
        <p:spPr>
          <a:xfrm>
            <a:off x="5575216" y="2821917"/>
            <a:ext cx="140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 Cell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DC933F-40B3-4CA0-8EFC-2CA7C7281EC1}"/>
              </a:ext>
            </a:extLst>
          </p:cNvPr>
          <p:cNvSpPr txBox="1"/>
          <p:nvPr/>
        </p:nvSpPr>
        <p:spPr>
          <a:xfrm>
            <a:off x="5604344" y="3312151"/>
            <a:ext cx="223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Gated Memory Cell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C5FDC0-5384-4BE0-8202-193453412832}"/>
              </a:ext>
            </a:extLst>
          </p:cNvPr>
          <p:cNvSpPr txBox="1"/>
          <p:nvPr/>
        </p:nvSpPr>
        <p:spPr>
          <a:xfrm>
            <a:off x="5618908" y="3802384"/>
            <a:ext cx="2168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0B148-C57E-4A61-97D5-C40213456C85}"/>
              </a:ext>
            </a:extLst>
          </p:cNvPr>
          <p:cNvSpPr txBox="1"/>
          <p:nvPr/>
        </p:nvSpPr>
        <p:spPr>
          <a:xfrm>
            <a:off x="5575216" y="4264677"/>
            <a:ext cx="221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Convolution or Pool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A443A5-7C6B-4578-B994-DF0BED58421A}"/>
              </a:ext>
            </a:extLst>
          </p:cNvPr>
          <p:cNvSpPr txBox="1"/>
          <p:nvPr/>
        </p:nvSpPr>
        <p:spPr>
          <a:xfrm>
            <a:off x="1441237" y="1351215"/>
            <a:ext cx="140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 Cell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D39D97-533E-49AE-825A-733B8EA5F355}"/>
              </a:ext>
            </a:extLst>
          </p:cNvPr>
          <p:cNvSpPr txBox="1"/>
          <p:nvPr/>
        </p:nvSpPr>
        <p:spPr>
          <a:xfrm>
            <a:off x="1426673" y="1841449"/>
            <a:ext cx="236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Back fed Input Cell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94F99A-B3D1-46C9-9726-6CE8CC237DB9}"/>
              </a:ext>
            </a:extLst>
          </p:cNvPr>
          <p:cNvSpPr txBox="1"/>
          <p:nvPr/>
        </p:nvSpPr>
        <p:spPr>
          <a:xfrm>
            <a:off x="1426672" y="2331620"/>
            <a:ext cx="202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Noisy Input Cell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20733-0A67-4C59-9278-F068E9AF1066}"/>
              </a:ext>
            </a:extLst>
          </p:cNvPr>
          <p:cNvSpPr txBox="1"/>
          <p:nvPr/>
        </p:nvSpPr>
        <p:spPr>
          <a:xfrm>
            <a:off x="1455801" y="2821917"/>
            <a:ext cx="140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Hidden Cell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69E588-6173-4297-A8F2-29F25FF1958C}"/>
              </a:ext>
            </a:extLst>
          </p:cNvPr>
          <p:cNvSpPr txBox="1"/>
          <p:nvPr/>
        </p:nvSpPr>
        <p:spPr>
          <a:xfrm>
            <a:off x="1484928" y="3312151"/>
            <a:ext cx="2695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Probabilistic Hidden Cell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79EDDF-A6A4-4602-9DD2-B5DF38DF0A89}"/>
              </a:ext>
            </a:extLst>
          </p:cNvPr>
          <p:cNvSpPr txBox="1"/>
          <p:nvPr/>
        </p:nvSpPr>
        <p:spPr>
          <a:xfrm>
            <a:off x="1499493" y="3802384"/>
            <a:ext cx="228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Spiking Hidden Cell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79DAA4-B97B-4583-8FA9-7B2223D91A64}"/>
              </a:ext>
            </a:extLst>
          </p:cNvPr>
          <p:cNvSpPr txBox="1"/>
          <p:nvPr/>
        </p:nvSpPr>
        <p:spPr>
          <a:xfrm>
            <a:off x="1514054" y="4292616"/>
            <a:ext cx="140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Capsule Cell </a:t>
            </a:r>
          </a:p>
        </p:txBody>
      </p:sp>
    </p:spTree>
    <p:extLst>
      <p:ext uri="{BB962C8B-B14F-4D97-AF65-F5344CB8AC3E}">
        <p14:creationId xmlns:p14="http://schemas.microsoft.com/office/powerpoint/2010/main" val="984304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4B2B-BB96-41CD-B43E-7A7084EE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8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Solving XOR with a Neural Net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909E68-10E7-4E13-A6C9-76B8500B2277}"/>
              </a:ext>
            </a:extLst>
          </p:cNvPr>
          <p:cNvGrpSpPr/>
          <p:nvPr/>
        </p:nvGrpSpPr>
        <p:grpSpPr>
          <a:xfrm>
            <a:off x="838200" y="1475548"/>
            <a:ext cx="10765221" cy="4027657"/>
            <a:chOff x="838200" y="1354794"/>
            <a:chExt cx="11087974" cy="4148411"/>
          </a:xfrm>
        </p:grpSpPr>
        <p:pic>
          <p:nvPicPr>
            <p:cNvPr id="19458" name="Picture 2" descr="Types of Neural Networks and Definition of Neural Network">
              <a:extLst>
                <a:ext uri="{FF2B5EF4-FFF2-40B4-BE49-F238E27FC236}">
                  <a16:creationId xmlns:a16="http://schemas.microsoft.com/office/drawing/2014/main" id="{90A1553D-C8A1-4A69-BEF8-977350330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276" y="1354794"/>
              <a:ext cx="7215898" cy="414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 descr="How does an XOR gate work with a truth table? - Quora">
              <a:extLst>
                <a:ext uri="{FF2B5EF4-FFF2-40B4-BE49-F238E27FC236}">
                  <a16:creationId xmlns:a16="http://schemas.microsoft.com/office/drawing/2014/main" id="{D608E8CE-AE52-4491-AB64-990AD1400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354794"/>
              <a:ext cx="3595733" cy="414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468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1352-FFC5-4A1A-A015-2868014F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 layered perceptron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E8CC-5062-4A50-9B9B-24CBDA3D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65B5-06B0-42D6-A9C5-5A215DB6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Linux Libertine"/>
              </a:rPr>
              <a:t>Representational Power of NN’s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03F8-5CED-4D3F-A1BE-5632A509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with 1 hidden layer can represent :</a:t>
            </a:r>
          </a:p>
          <a:p>
            <a:r>
              <a:rPr lang="en-US" dirty="0"/>
              <a:t>Universal approximation theorem [Cybenko 1989]</a:t>
            </a:r>
          </a:p>
          <a:p>
            <a:pPr marL="0" indent="0">
              <a:buNone/>
            </a:pPr>
            <a:r>
              <a:rPr lang="en-US" dirty="0"/>
              <a:t>   - any bounded continuous function (to arbitrary </a:t>
            </a:r>
            <a:r>
              <a:rPr lang="el-GR" dirty="0"/>
              <a:t>ε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- any Boolean function(exactly)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Current application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81C7-F640-4701-8D95-807E2BB4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4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0ABE5-ECBE-42F1-A8A4-A740FA01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56" y="1050975"/>
            <a:ext cx="9674488" cy="54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Generating faces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27F5A9-B7E3-428E-B3DD-06D07E0B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41" y="1673960"/>
            <a:ext cx="2730062" cy="35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7BEC0F3-B22F-4BDD-87CC-22A1D7BF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821" y="1673961"/>
            <a:ext cx="2730062" cy="35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6239ADA-052E-4097-A238-7EE35C33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72" y="1673960"/>
            <a:ext cx="2730062" cy="35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7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Cycle GAN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9164ED-BB0D-44A2-BEF8-F37DBC8F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984290"/>
            <a:ext cx="11181147" cy="537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3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Face aging </a:t>
            </a:r>
          </a:p>
        </p:txBody>
      </p:sp>
      <p:pic>
        <p:nvPicPr>
          <p:cNvPr id="6146" name="Picture 2" descr="Face Aging Using Conditional GANs | by Manish Nayak | Towards AI">
            <a:extLst>
              <a:ext uri="{FF2B5EF4-FFF2-40B4-BE49-F238E27FC236}">
                <a16:creationId xmlns:a16="http://schemas.microsoft.com/office/drawing/2014/main" id="{17AF1FFE-B44D-40F4-8708-5E0D69892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9"/>
          <a:stretch/>
        </p:blipFill>
        <p:spPr bwMode="auto">
          <a:xfrm>
            <a:off x="1270604" y="1199124"/>
            <a:ext cx="8598611" cy="46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7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 resolution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B2BC0-624C-4080-A8C1-347FC031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73710"/>
            <a:ext cx="9525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0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Visualization of a fully connected neural network, version 1">
            <a:hlinkClick r:id="" action="ppaction://media"/>
            <a:extLst>
              <a:ext uri="{FF2B5EF4-FFF2-40B4-BE49-F238E27FC236}">
                <a16:creationId xmlns:a16="http://schemas.microsoft.com/office/drawing/2014/main" id="{A7F1C1A5-F194-4565-BB49-12072AD6B6B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28A1-73E4-442C-83BA-E0E3F502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b="1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F607-B115-4044-ACF5-30879E00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movement to apricate how crazy is it that brains can do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94C1-28F4-421F-92BD-97059D30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2" y="2764561"/>
            <a:ext cx="2840375" cy="284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754A5-5F51-464B-BCBF-3017D78F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065" y="2764561"/>
            <a:ext cx="3022407" cy="3022407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846843-3246-4F4A-901E-5E420F1D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66" y="2594269"/>
            <a:ext cx="2677581" cy="319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4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CBAA4B-4B1B-41AF-A698-59F8F8B6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08" y="1408386"/>
            <a:ext cx="10157591" cy="39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9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C1A22-C9FE-4E08-B14B-23E88D62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65" y="1075005"/>
            <a:ext cx="5098832" cy="56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Scene Graph generation:</a:t>
            </a:r>
          </a:p>
        </p:txBody>
      </p:sp>
      <p:pic>
        <p:nvPicPr>
          <p:cNvPr id="10242" name="Picture 2" descr="Scene Graph Generation by Iterative Message Passing">
            <a:extLst>
              <a:ext uri="{FF2B5EF4-FFF2-40B4-BE49-F238E27FC236}">
                <a16:creationId xmlns:a16="http://schemas.microsoft.com/office/drawing/2014/main" id="{4742D62D-0BE4-4D94-93DD-BCC9E04A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087"/>
            <a:ext cx="10941269" cy="372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1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Visual question Answering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C3F46AD-F24C-4C3B-9981-A971EEB1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20" y="1250249"/>
            <a:ext cx="8492359" cy="477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6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Semantic segmentation</a:t>
            </a:r>
          </a:p>
        </p:txBody>
      </p:sp>
      <p:pic>
        <p:nvPicPr>
          <p:cNvPr id="12292" name="Picture 4" descr="A Complete guide to Semantic Segmentation in 2024">
            <a:extLst>
              <a:ext uri="{FF2B5EF4-FFF2-40B4-BE49-F238E27FC236}">
                <a16:creationId xmlns:a16="http://schemas.microsoft.com/office/drawing/2014/main" id="{BD707D38-86EB-49F9-B0F2-A1B5A19B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84290"/>
            <a:ext cx="10806041" cy="53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9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Instance segmentation</a:t>
            </a:r>
          </a:p>
        </p:txBody>
      </p:sp>
      <p:pic>
        <p:nvPicPr>
          <p:cNvPr id="13314" name="Picture 2" descr="Single Stage Instance Segmentation — A Review | by Patrick Langechuan Liu |  Towards Data Science">
            <a:extLst>
              <a:ext uri="{FF2B5EF4-FFF2-40B4-BE49-F238E27FC236}">
                <a16:creationId xmlns:a16="http://schemas.microsoft.com/office/drawing/2014/main" id="{20D598BC-6092-4CD4-B835-AE5C9895E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47850"/>
            <a:ext cx="116014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ingle Stage Instance Segmentation — A Review | by Patrick Langechuan Liu |  Towards Data Science">
            <a:extLst>
              <a:ext uri="{FF2B5EF4-FFF2-40B4-BE49-F238E27FC236}">
                <a16:creationId xmlns:a16="http://schemas.microsoft.com/office/drawing/2014/main" id="{D9A70031-87D5-4FFE-9E19-9F909F30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000250"/>
            <a:ext cx="116014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865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inpainting </a:t>
            </a:r>
          </a:p>
        </p:txBody>
      </p:sp>
      <p:pic>
        <p:nvPicPr>
          <p:cNvPr id="14340" name="Picture 4" descr="Inpainting example 1 obtained by applying the proposed method to larger...  | Download Scientific Diagram">
            <a:extLst>
              <a:ext uri="{FF2B5EF4-FFF2-40B4-BE49-F238E27FC236}">
                <a16:creationId xmlns:a16="http://schemas.microsoft.com/office/drawing/2014/main" id="{F3060027-78DF-4279-8D38-370C8011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223963"/>
            <a:ext cx="809625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9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Seq2Seq Machine Translation</a:t>
            </a:r>
          </a:p>
        </p:txBody>
      </p:sp>
      <p:pic>
        <p:nvPicPr>
          <p:cNvPr id="15362" name="Picture 2" descr="NMT explained">
            <a:extLst>
              <a:ext uri="{FF2B5EF4-FFF2-40B4-BE49-F238E27FC236}">
                <a16:creationId xmlns:a16="http://schemas.microsoft.com/office/drawing/2014/main" id="{D2BF2CAE-8C9E-48C5-B3EC-C1B80B45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24" y="1323415"/>
            <a:ext cx="9699751" cy="45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Music Generation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A3926EE-B6E8-4805-94A4-C2DD2763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3" y="3734128"/>
            <a:ext cx="110871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3C0C5EFD-8CB0-46B7-BC93-3BA0A1CC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3" y="984290"/>
            <a:ext cx="110871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14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LSTM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E40C9C4-4CBB-47C9-B7A4-53B6B1B8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36" y="1325249"/>
            <a:ext cx="8213636" cy="47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9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28A1-73E4-442C-83BA-E0E3F502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b="1" dirty="0"/>
              <a:t>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F607-B115-4044-ACF5-30879E00D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344613"/>
            <a:ext cx="10515600" cy="4351338"/>
          </a:xfrm>
        </p:spPr>
        <p:txBody>
          <a:bodyPr/>
          <a:lstStyle/>
          <a:p>
            <a:r>
              <a:rPr lang="en-US" dirty="0"/>
              <a:t>Take a movement to apricate how crazy is it that brains can do it</a:t>
            </a:r>
          </a:p>
          <a:p>
            <a:r>
              <a:rPr lang="en-US" dirty="0"/>
              <a:t>All three are same even though all pixels are different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FA7826-47C5-48FF-AE3F-8BF376C4EA32}"/>
              </a:ext>
            </a:extLst>
          </p:cNvPr>
          <p:cNvGrpSpPr/>
          <p:nvPr/>
        </p:nvGrpSpPr>
        <p:grpSpPr>
          <a:xfrm>
            <a:off x="736600" y="2404944"/>
            <a:ext cx="10346268" cy="3291007"/>
            <a:chOff x="1007532" y="2404944"/>
            <a:chExt cx="10346268" cy="3291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D094C1-28F4-421F-92BD-97059D30A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532" y="2764561"/>
              <a:ext cx="2840375" cy="28403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B754A5-5F51-464B-BCBF-3017D78F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0859" y="2673544"/>
              <a:ext cx="3022407" cy="3022407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846843-3246-4F4A-901E-5E420F1D8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219" y="2404944"/>
              <a:ext cx="2677581" cy="319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quals 3">
              <a:extLst>
                <a:ext uri="{FF2B5EF4-FFF2-40B4-BE49-F238E27FC236}">
                  <a16:creationId xmlns:a16="http://schemas.microsoft.com/office/drawing/2014/main" id="{6BFA4481-55D2-41AC-8855-2ADD96644FE5}"/>
                </a:ext>
              </a:extLst>
            </p:cNvPr>
            <p:cNvSpPr/>
            <p:nvPr/>
          </p:nvSpPr>
          <p:spPr>
            <a:xfrm>
              <a:off x="3847907" y="3920068"/>
              <a:ext cx="793949" cy="787400"/>
            </a:xfrm>
            <a:prstGeom prst="mathEqual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Equals 7">
              <a:extLst>
                <a:ext uri="{FF2B5EF4-FFF2-40B4-BE49-F238E27FC236}">
                  <a16:creationId xmlns:a16="http://schemas.microsoft.com/office/drawing/2014/main" id="{5C750CB7-7BFC-495B-96A9-74BC583E3674}"/>
                </a:ext>
              </a:extLst>
            </p:cNvPr>
            <p:cNvSpPr/>
            <p:nvPr/>
          </p:nvSpPr>
          <p:spPr>
            <a:xfrm>
              <a:off x="7760566" y="3920068"/>
              <a:ext cx="793949" cy="787400"/>
            </a:xfrm>
            <a:prstGeom prst="mathEqual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84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Transformers Architecture</a:t>
            </a:r>
          </a:p>
        </p:txBody>
      </p:sp>
      <p:pic>
        <p:nvPicPr>
          <p:cNvPr id="18434" name="Picture 2" descr="The Transformer Model - MachineLearningMastery.com">
            <a:extLst>
              <a:ext uri="{FF2B5EF4-FFF2-40B4-BE49-F238E27FC236}">
                <a16:creationId xmlns:a16="http://schemas.microsoft.com/office/drawing/2014/main" id="{D01D437A-E43A-4ADD-95C1-D313B39A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18" y="0"/>
            <a:ext cx="4867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9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63CB2C0-EB40-47BA-8384-1A3C3BD09B34}"/>
              </a:ext>
            </a:extLst>
          </p:cNvPr>
          <p:cNvGrpSpPr/>
          <p:nvPr/>
        </p:nvGrpSpPr>
        <p:grpSpPr>
          <a:xfrm>
            <a:off x="1278070" y="4100240"/>
            <a:ext cx="9810900" cy="358188"/>
            <a:chOff x="1295857" y="3184546"/>
            <a:chExt cx="9327894" cy="358188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8530BCCD-22C5-460D-B52D-1C10A483E319}"/>
                </a:ext>
              </a:extLst>
            </p:cNvPr>
            <p:cNvSpPr/>
            <p:nvPr/>
          </p:nvSpPr>
          <p:spPr>
            <a:xfrm>
              <a:off x="1295857" y="3187134"/>
              <a:ext cx="1693334" cy="355600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1957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EDFE7E69-94CC-4D0E-87BF-0E9B85B8F843}"/>
                </a:ext>
              </a:extLst>
            </p:cNvPr>
            <p:cNvSpPr/>
            <p:nvPr/>
          </p:nvSpPr>
          <p:spPr>
            <a:xfrm>
              <a:off x="2822769" y="3187134"/>
              <a:ext cx="1693334" cy="355600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1960s-1980s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4B202CFB-B4D6-4032-B646-444475C01A68}"/>
                </a:ext>
              </a:extLst>
            </p:cNvPr>
            <p:cNvSpPr/>
            <p:nvPr/>
          </p:nvSpPr>
          <p:spPr>
            <a:xfrm>
              <a:off x="4349681" y="3184546"/>
              <a:ext cx="1693334" cy="355600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1980s-1990s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72E40CF2-FE11-4408-9E03-2D6FB289AF31}"/>
                </a:ext>
              </a:extLst>
            </p:cNvPr>
            <p:cNvSpPr/>
            <p:nvPr/>
          </p:nvSpPr>
          <p:spPr>
            <a:xfrm>
              <a:off x="5876593" y="3184546"/>
              <a:ext cx="1693334" cy="355600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1990s-2000s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7500E65D-A16A-48C6-AF8F-189B0CD65037}"/>
                </a:ext>
              </a:extLst>
            </p:cNvPr>
            <p:cNvSpPr/>
            <p:nvPr/>
          </p:nvSpPr>
          <p:spPr>
            <a:xfrm>
              <a:off x="7403505" y="3184546"/>
              <a:ext cx="1693334" cy="355600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0D0D0D"/>
                  </a:solidFill>
                  <a:latin typeface="Söhne"/>
                </a:rPr>
                <a:t>2000</a:t>
              </a:r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-2010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9A01F3E4-4021-4BB6-8948-F1EE63A40CF5}"/>
                </a:ext>
              </a:extLst>
            </p:cNvPr>
            <p:cNvSpPr/>
            <p:nvPr/>
          </p:nvSpPr>
          <p:spPr>
            <a:xfrm>
              <a:off x="8930417" y="3184546"/>
              <a:ext cx="1693334" cy="355600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0" dirty="0">
                  <a:solidFill>
                    <a:srgbClr val="0D0D0D"/>
                  </a:solidFill>
                  <a:effectLst/>
                  <a:latin typeface="Söhne"/>
                </a:rPr>
                <a:t>2010s-present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C9376F-8A0D-4079-B74C-9E3A16A4A669}"/>
              </a:ext>
            </a:extLst>
          </p:cNvPr>
          <p:cNvGrpSpPr/>
          <p:nvPr/>
        </p:nvGrpSpPr>
        <p:grpSpPr>
          <a:xfrm>
            <a:off x="1641985" y="4455841"/>
            <a:ext cx="1898692" cy="1596496"/>
            <a:chOff x="1473397" y="3605507"/>
            <a:chExt cx="1898692" cy="15964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9DE9F7-066D-469F-861E-F4D7555B6CBE}"/>
                </a:ext>
              </a:extLst>
            </p:cNvPr>
            <p:cNvSpPr txBox="1"/>
            <p:nvPr/>
          </p:nvSpPr>
          <p:spPr>
            <a:xfrm>
              <a:off x="1473397" y="4832671"/>
              <a:ext cx="1898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perceptron</a:t>
              </a:r>
              <a:endParaRPr lang="en-US" b="1" dirty="0">
                <a:latin typeface="+mj-lt"/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1207A03-E62D-4829-A208-A7BEF0C1E642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2FA121-F8EB-4D4C-AA78-3F11EFD845D1}"/>
              </a:ext>
            </a:extLst>
          </p:cNvPr>
          <p:cNvGrpSpPr/>
          <p:nvPr/>
        </p:nvGrpSpPr>
        <p:grpSpPr>
          <a:xfrm>
            <a:off x="4431185" y="4455840"/>
            <a:ext cx="1898692" cy="2300446"/>
            <a:chOff x="1109482" y="3605507"/>
            <a:chExt cx="1898692" cy="23004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1DC336-535C-48D0-8066-A096740E076F}"/>
                </a:ext>
              </a:extLst>
            </p:cNvPr>
            <p:cNvSpPr txBox="1"/>
            <p:nvPr/>
          </p:nvSpPr>
          <p:spPr>
            <a:xfrm>
              <a:off x="1109482" y="4982623"/>
              <a:ext cx="18986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Connectionism and Neural Networks</a:t>
              </a:r>
              <a:endParaRPr lang="en-US" b="1" dirty="0">
                <a:latin typeface="+mj-lt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B5798BB-15EB-4F1B-B2E3-144FEA60BE07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F29DE8-B5E0-4237-8E8A-943EE6BC5116}"/>
              </a:ext>
            </a:extLst>
          </p:cNvPr>
          <p:cNvGrpSpPr/>
          <p:nvPr/>
        </p:nvGrpSpPr>
        <p:grpSpPr>
          <a:xfrm>
            <a:off x="7701977" y="4455840"/>
            <a:ext cx="1898692" cy="2023447"/>
            <a:chOff x="1109482" y="3605507"/>
            <a:chExt cx="1898692" cy="202344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E42D30-CDCD-4A1F-B6DF-DCD5EB211EC7}"/>
                </a:ext>
              </a:extLst>
            </p:cNvPr>
            <p:cNvSpPr txBox="1"/>
            <p:nvPr/>
          </p:nvSpPr>
          <p:spPr>
            <a:xfrm>
              <a:off x="1109482" y="4982623"/>
              <a:ext cx="1898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Big Data and Deep Learning 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CF21B53-8C25-4A5F-984A-B73399B3BB87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F2AEE2-0F82-4AF0-9FFA-467DBA53827A}"/>
              </a:ext>
            </a:extLst>
          </p:cNvPr>
          <p:cNvGrpSpPr/>
          <p:nvPr/>
        </p:nvGrpSpPr>
        <p:grpSpPr>
          <a:xfrm rot="10800000">
            <a:off x="2911116" y="2199566"/>
            <a:ext cx="1898692" cy="1901123"/>
            <a:chOff x="936056" y="3605507"/>
            <a:chExt cx="1898692" cy="19011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2E745-FEF0-42BB-9BBC-D3851B6FE76C}"/>
                </a:ext>
              </a:extLst>
            </p:cNvPr>
            <p:cNvSpPr txBox="1"/>
            <p:nvPr/>
          </p:nvSpPr>
          <p:spPr>
            <a:xfrm rot="10800000">
              <a:off x="936056" y="4860299"/>
              <a:ext cx="1898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Symbolic AI and Expert Systems 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41E02F7-A1CF-425F-8DF9-945E6F7E6F45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AECC3A-D151-4CE7-A0E9-54FD2C14C4B8}"/>
              </a:ext>
            </a:extLst>
          </p:cNvPr>
          <p:cNvGrpSpPr/>
          <p:nvPr/>
        </p:nvGrpSpPr>
        <p:grpSpPr>
          <a:xfrm rot="10800000">
            <a:off x="6096000" y="1645568"/>
            <a:ext cx="1898692" cy="2455121"/>
            <a:chOff x="991806" y="3605507"/>
            <a:chExt cx="1898692" cy="24551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1517C6-294A-4D87-BC81-88E5E3D782F4}"/>
                </a:ext>
              </a:extLst>
            </p:cNvPr>
            <p:cNvSpPr txBox="1"/>
            <p:nvPr/>
          </p:nvSpPr>
          <p:spPr>
            <a:xfrm rot="10800000">
              <a:off x="991806" y="4860299"/>
              <a:ext cx="1898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Statistical Learning and Support Vector Machines 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BE428535-965F-4601-A034-6AF476A6DCF5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6539B8-5128-4C85-83D7-0262FB5F5B2D}"/>
              </a:ext>
            </a:extLst>
          </p:cNvPr>
          <p:cNvGrpSpPr/>
          <p:nvPr/>
        </p:nvGrpSpPr>
        <p:grpSpPr>
          <a:xfrm rot="10800000">
            <a:off x="9191890" y="1922567"/>
            <a:ext cx="1898692" cy="2177673"/>
            <a:chOff x="1107870" y="3605507"/>
            <a:chExt cx="1898692" cy="21776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BC53C0-ECA4-41CC-B970-DA6F95F2D13E}"/>
                </a:ext>
              </a:extLst>
            </p:cNvPr>
            <p:cNvSpPr txBox="1"/>
            <p:nvPr/>
          </p:nvSpPr>
          <p:spPr>
            <a:xfrm rot="10800000">
              <a:off x="1107870" y="4859850"/>
              <a:ext cx="18986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0D0D0D"/>
                  </a:solidFill>
                  <a:effectLst/>
                  <a:latin typeface="Söhne"/>
                </a:rPr>
                <a:t>Recent Developments (2010s-present)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E1627E6-8C2D-4CE5-861D-E0DDEDBCD67D}"/>
                </a:ext>
              </a:extLst>
            </p:cNvPr>
            <p:cNvSpPr/>
            <p:nvPr/>
          </p:nvSpPr>
          <p:spPr>
            <a:xfrm rot="5400000">
              <a:off x="1373887" y="4145702"/>
              <a:ext cx="1252204" cy="171813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15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deep learning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81C7-F640-4701-8D95-807E2BB4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933" y="5742717"/>
            <a:ext cx="9010135" cy="5468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Teach computers how to learn a task directly from raw data</a:t>
            </a:r>
          </a:p>
        </p:txBody>
      </p:sp>
    </p:spTree>
    <p:extLst>
      <p:ext uri="{BB962C8B-B14F-4D97-AF65-F5344CB8AC3E}">
        <p14:creationId xmlns:p14="http://schemas.microsoft.com/office/powerpoint/2010/main" val="205179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deep learning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81C7-F640-4701-8D95-807E2BB4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933" y="5742717"/>
            <a:ext cx="9010135" cy="5468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Teach computers how to learn a task directly from raw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F99CA-3787-4175-92B2-93C81CDFD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7"/>
          <a:stretch/>
        </p:blipFill>
        <p:spPr>
          <a:xfrm>
            <a:off x="838200" y="984290"/>
            <a:ext cx="10195035" cy="5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71C-49B2-4CAE-8962-B238CBEC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0BC7B-383B-48AC-AE3E-66463A5AAFD8}"/>
              </a:ext>
            </a:extLst>
          </p:cNvPr>
          <p:cNvSpPr txBox="1"/>
          <p:nvPr/>
        </p:nvSpPr>
        <p:spPr>
          <a:xfrm>
            <a:off x="2596055" y="1418896"/>
            <a:ext cx="714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 date backs decades , so why now the dominance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07E14-5CF9-49B0-9E80-FBD64F80E208}"/>
              </a:ext>
            </a:extLst>
          </p:cNvPr>
          <p:cNvSpPr txBox="1"/>
          <p:nvPr/>
        </p:nvSpPr>
        <p:spPr>
          <a:xfrm>
            <a:off x="2942896" y="2406870"/>
            <a:ext cx="28798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1.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Larger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Easier Collection &amp; Storage 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36084-864A-4898-9FC4-4CCA6EC16B8D}"/>
              </a:ext>
            </a:extLst>
          </p:cNvPr>
          <p:cNvSpPr txBox="1"/>
          <p:nvPr/>
        </p:nvSpPr>
        <p:spPr>
          <a:xfrm>
            <a:off x="5822731" y="2406869"/>
            <a:ext cx="2879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2.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Graphics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Massively Parallelizable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B9A13-BA80-49CB-86AF-696B5F29D46B}"/>
              </a:ext>
            </a:extLst>
          </p:cNvPr>
          <p:cNvSpPr txBox="1"/>
          <p:nvPr/>
        </p:nvSpPr>
        <p:spPr>
          <a:xfrm>
            <a:off x="8702566" y="2406868"/>
            <a:ext cx="33790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3.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Improved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New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Toolboxes</a:t>
            </a:r>
          </a:p>
          <a:p>
            <a:r>
              <a:rPr lang="en-US" dirty="0"/>
              <a:t> 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BF4D00B-ABD8-41F2-8109-64FCF343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87" y="4586945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PNY Nvidia RTX 6000 ADA - Pro graphics card - LDLC 3-year warranty">
            <a:extLst>
              <a:ext uri="{FF2B5EF4-FFF2-40B4-BE49-F238E27FC236}">
                <a16:creationId xmlns:a16="http://schemas.microsoft.com/office/drawing/2014/main" id="{F5D4BFC3-5CED-4B26-AD1B-65C629EC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30" y="4655263"/>
            <a:ext cx="1592317" cy="15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7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4C01-0E19-46AD-B73E-ECF96AF4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474"/>
          </a:xfrm>
        </p:spPr>
        <p:txBody>
          <a:bodyPr/>
          <a:lstStyle/>
          <a:p>
            <a:r>
              <a:rPr lang="en-US" b="1" dirty="0"/>
              <a:t>Alan Turing with perceptron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11A60-1B28-4CAC-A3CA-F5A1786F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83" y="1356983"/>
            <a:ext cx="9623634" cy="46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4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4B2B-BB96-41CD-B43E-7A7084EE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8D8E-AE13-49D1-A618-E14BE28AF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8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463</Words>
  <Application>Microsoft Office PowerPoint</Application>
  <PresentationFormat>Widescreen</PresentationFormat>
  <Paragraphs>125</Paragraphs>
  <Slides>30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Linux Libertine</vt:lpstr>
      <vt:lpstr>Söhne</vt:lpstr>
      <vt:lpstr>Office Theme</vt:lpstr>
      <vt:lpstr>PowerPoint Presentation</vt:lpstr>
      <vt:lpstr>intro</vt:lpstr>
      <vt:lpstr>Idea </vt:lpstr>
      <vt:lpstr>PowerPoint Presentation</vt:lpstr>
      <vt:lpstr>What is deep learning ?</vt:lpstr>
      <vt:lpstr>What is deep learning ?</vt:lpstr>
      <vt:lpstr>Why now?</vt:lpstr>
      <vt:lpstr>Alan Turing with perceptron </vt:lpstr>
      <vt:lpstr>Single perceptron</vt:lpstr>
      <vt:lpstr>Solving XOR with a Neural Net</vt:lpstr>
      <vt:lpstr>Multi layered perceptron</vt:lpstr>
      <vt:lpstr>Representational Power of NN’s</vt:lpstr>
      <vt:lpstr>Current application of deep learning</vt:lpstr>
      <vt:lpstr>Object detection</vt:lpstr>
      <vt:lpstr>Generating faces</vt:lpstr>
      <vt:lpstr>Cycle GAN</vt:lpstr>
      <vt:lpstr>Face aging </vt:lpstr>
      <vt:lpstr>Super resolution </vt:lpstr>
      <vt:lpstr>PowerPoint Presentation</vt:lpstr>
      <vt:lpstr>Image Captioning</vt:lpstr>
      <vt:lpstr>Image Captioning</vt:lpstr>
      <vt:lpstr>Scene Graph generation:</vt:lpstr>
      <vt:lpstr>Visual question Answering</vt:lpstr>
      <vt:lpstr>Semantic segmentation</vt:lpstr>
      <vt:lpstr>Instance segmentation</vt:lpstr>
      <vt:lpstr>Image inpainting </vt:lpstr>
      <vt:lpstr>Seq2Seq Machine Translation</vt:lpstr>
      <vt:lpstr>Music Generation</vt:lpstr>
      <vt:lpstr>LSTM</vt:lpstr>
      <vt:lpstr>Transformers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akashdhar inkollu</dc:creator>
  <cp:lastModifiedBy>akashdhar inkollu</cp:lastModifiedBy>
  <cp:revision>25</cp:revision>
  <dcterms:created xsi:type="dcterms:W3CDTF">2024-02-17T09:10:51Z</dcterms:created>
  <dcterms:modified xsi:type="dcterms:W3CDTF">2024-02-18T16:30:36Z</dcterms:modified>
</cp:coreProperties>
</file>